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428" y="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9BFEE-5DA6-2581-BAC3-83CA7F77E4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E06220-3F25-47FE-CC4B-0BAABF2597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1532BE-4468-686D-C65A-C9CF2D8B6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7DD4B-1CFA-4479-8D60-BD3F10192993}" type="datetimeFigureOut">
              <a:rPr lang="en-GB" smtClean="0"/>
              <a:t>28/03/2026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0AEDED-0D6E-CF40-DB19-F5D2AF6ED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2FAAE7-2251-8A84-B9B5-B7A3E7888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672AD-21E2-46F9-9C98-FD4B58A00A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01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7B3CC-B339-30AB-2FF4-F34244665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D4D8BF-C89B-0EB3-7ABE-2DB30CBCCC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5C3813-1712-B6C1-A809-67500B67C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7DD4B-1CFA-4479-8D60-BD3F10192993}" type="datetimeFigureOut">
              <a:rPr lang="en-GB" smtClean="0"/>
              <a:t>28/03/2026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02527B-65AF-DB79-7A7F-622400D28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A6DFED-2FC9-A09D-B36D-DD54B1795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672AD-21E2-46F9-9C98-FD4B58A00A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7867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EF88449-2083-373A-F45D-7541CB235A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B68771-EA7C-74D9-DA64-FFB9C0B315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9264C-4C6B-8C2C-BC4C-98F81A0F6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7DD4B-1CFA-4479-8D60-BD3F10192993}" type="datetimeFigureOut">
              <a:rPr lang="en-GB" smtClean="0"/>
              <a:t>28/03/2026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E98EC7-2FFE-D124-D5A5-51D73A2D2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6E2B81-8DD0-413F-91BE-B4BAE4B1E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672AD-21E2-46F9-9C98-FD4B58A00A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489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DF9B8-383D-5786-65D2-39678751E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A5052-D0A0-3BBB-F713-882EA525E5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636B96-A2BB-6D83-DAA7-D5D0D001C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7DD4B-1CFA-4479-8D60-BD3F10192993}" type="datetimeFigureOut">
              <a:rPr lang="en-GB" smtClean="0"/>
              <a:t>28/03/2026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12FA2-C952-71E7-2505-865D4CC84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7F1F71-E4DD-D5A9-622B-5A901CA61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672AD-21E2-46F9-9C98-FD4B58A00A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3770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7E158-1CC5-0F35-A22C-CFF51652C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9D473A-C18D-801A-61C0-4A8DD150B9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16ACE3-EFEF-695F-845B-4912F4962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7DD4B-1CFA-4479-8D60-BD3F10192993}" type="datetimeFigureOut">
              <a:rPr lang="en-GB" smtClean="0"/>
              <a:t>28/03/2026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F48882-EB78-542B-AB1B-C70A0BDBE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921205-957A-C8A6-FA2F-B855DA1FA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672AD-21E2-46F9-9C98-FD4B58A00A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462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39360-84E3-0F69-6A7F-24FBBFEE9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3C21E3-60A1-D9A1-8D21-4C40BB3660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D09917-D47F-5DBA-CCD4-A942F0D2D1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7B6F35-7D34-D0E6-D9B3-C6B0B2770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7DD4B-1CFA-4479-8D60-BD3F10192993}" type="datetimeFigureOut">
              <a:rPr lang="en-GB" smtClean="0"/>
              <a:t>28/03/2026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782AD7-E2A8-0361-4864-284FD50A0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EDC668-EB7F-C948-A300-B31FE3B62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672AD-21E2-46F9-9C98-FD4B58A00A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378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C478E-1B10-743D-CD41-5F0459B5D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1D7317-93A2-5EE4-35C2-151F9142A6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A8FC52-13F1-D823-6273-B418C2276B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A78FBB-E985-1994-586A-56311F17C8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AEBAC7-8D92-E4A7-F5D0-73EE38900C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A20CBAD-889B-C34F-D4DD-AB331BBA8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7DD4B-1CFA-4479-8D60-BD3F10192993}" type="datetimeFigureOut">
              <a:rPr lang="en-GB" smtClean="0"/>
              <a:t>28/03/2026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CF3692-3807-F5F8-68E7-32240172B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ECC242-C33F-28A8-B3DF-FC6099F99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672AD-21E2-46F9-9C98-FD4B58A00A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2985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1E779-EA55-3581-5733-2ABCA43B4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C00FF2-9E96-8308-B5CE-48297B392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7DD4B-1CFA-4479-8D60-BD3F10192993}" type="datetimeFigureOut">
              <a:rPr lang="en-GB" smtClean="0"/>
              <a:t>28/03/2026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37C932-3BE6-C835-1D6B-0CEDEE88B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0C1503-1239-027C-823C-7039B5538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672AD-21E2-46F9-9C98-FD4B58A00A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1407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E688DDF-61BE-3867-EE1E-828F7EE21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7DD4B-1CFA-4479-8D60-BD3F10192993}" type="datetimeFigureOut">
              <a:rPr lang="en-GB" smtClean="0"/>
              <a:t>28/03/2026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82B940-1E76-9A38-3DCA-FEA5D341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2B1826-2803-A48E-D4E8-01D917066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672AD-21E2-46F9-9C98-FD4B58A00A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645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D999F-5DE3-E0A7-2A88-0D2AA7AED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582657-08D1-0842-7C31-46A5039EC2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41B329-6BB6-875A-67AC-A4B837D69A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C17C6-CDDF-B021-DEBD-0466A34A4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7DD4B-1CFA-4479-8D60-BD3F10192993}" type="datetimeFigureOut">
              <a:rPr lang="en-GB" smtClean="0"/>
              <a:t>28/03/2026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74DF6-DE4A-FEAD-862F-037D23856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6BFAFC-BC7B-F1F4-14D9-DBF956CDD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672AD-21E2-46F9-9C98-FD4B58A00A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341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3C25F-FFF5-4109-1826-79A448A99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DC4A03-6F21-3FD6-C754-2A4B910293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0663A5-4540-D9A4-9135-E3D4A220A1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2CDF12-74C0-1405-C066-8AB92C0CC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7DD4B-1CFA-4479-8D60-BD3F10192993}" type="datetimeFigureOut">
              <a:rPr lang="en-GB" smtClean="0"/>
              <a:t>28/03/2026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742224-D89C-6513-5F3E-C0C4897EE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D7AD58-C3CD-94BC-4D19-8C2F0871E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672AD-21E2-46F9-9C98-FD4B58A00A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45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CF17BA-BE7D-5590-8115-5D86A83F6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DC77BF-E670-8572-FF7A-DE9BE96DB7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F01F4-637C-7474-7B8D-41CCE02AA2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07DD4B-1CFA-4479-8D60-BD3F10192993}" type="datetimeFigureOut">
              <a:rPr lang="en-GB" smtClean="0"/>
              <a:t>28/03/2026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C25DAF-6F79-D466-1A00-6F7F7FF7DE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307187-09EE-EB2D-2496-6421286D05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02672AD-21E2-46F9-9C98-FD4B58A00A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3568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statistics/gas-section-4-energy-trends" TargetMode="Externa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uktradeinfo.com/trade-data/ots-custom-table/" TargetMode="External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c.europa.eu/eurostat/comext/newxtweb/" TargetMode="Externa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F4637C9-5BD0-F407-7055-0B8274F3C0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0" y="18000"/>
            <a:ext cx="6061329" cy="3346704"/>
          </a:xfrm>
          <a:prstGeom prst="rect">
            <a:avLst/>
          </a:prstGeom>
        </p:spPr>
      </p:pic>
      <p:sp>
        <p:nvSpPr>
          <p:cNvPr id="4" name="TextBox 3">
            <a:hlinkClick r:id="rId3"/>
            <a:extLst>
              <a:ext uri="{FF2B5EF4-FFF2-40B4-BE49-F238E27FC236}">
                <a16:creationId xmlns:a16="http://schemas.microsoft.com/office/drawing/2014/main" id="{79A2289D-C095-A2BA-EBA1-687790B2D437}"/>
              </a:ext>
            </a:extLst>
          </p:cNvPr>
          <p:cNvSpPr txBox="1"/>
          <p:nvPr/>
        </p:nvSpPr>
        <p:spPr>
          <a:xfrm>
            <a:off x="2890345" y="168165"/>
            <a:ext cx="15345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                         </a:t>
            </a:r>
          </a:p>
          <a:p>
            <a:r>
              <a:rPr lang="en-GB" dirty="0"/>
              <a:t>                   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5579AF-DCB0-2C98-1197-E7B85C016F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000" y="18000"/>
            <a:ext cx="6061329" cy="334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62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6657F7-DC4A-5F35-892A-400DAE4D3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0" y="18000"/>
            <a:ext cx="6062243" cy="30695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C750C8-DE89-D516-450A-7991EE978E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000" y="18000"/>
            <a:ext cx="6062243" cy="30695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A426EC4-12F8-FFF7-C28B-945FF47718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00" y="3780000"/>
            <a:ext cx="6062243" cy="30695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3DA15E-C34A-BB9A-8D57-AB6A41F34E17}"/>
              </a:ext>
            </a:extLst>
          </p:cNvPr>
          <p:cNvSpPr txBox="1"/>
          <p:nvPr/>
        </p:nvSpPr>
        <p:spPr>
          <a:xfrm>
            <a:off x="8383510" y="3055492"/>
            <a:ext cx="28588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LNG</a:t>
            </a:r>
          </a:p>
          <a:p>
            <a:pPr algn="ct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(data refers to the equivalent weight of gaseous natural gas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416656-3B62-8766-5330-2BE577019A5F}"/>
              </a:ext>
            </a:extLst>
          </p:cNvPr>
          <p:cNvSpPr txBox="1"/>
          <p:nvPr/>
        </p:nvSpPr>
        <p:spPr>
          <a:xfrm>
            <a:off x="1615508" y="3223311"/>
            <a:ext cx="2858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Gaseous natural gas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C8F30C-1DB2-0361-8292-DA71624601B2}"/>
              </a:ext>
            </a:extLst>
          </p:cNvPr>
          <p:cNvSpPr txBox="1"/>
          <p:nvPr/>
        </p:nvSpPr>
        <p:spPr>
          <a:xfrm>
            <a:off x="4782207" y="3105380"/>
            <a:ext cx="2669627" cy="584775"/>
          </a:xfrm>
          <a:prstGeom prst="rect">
            <a:avLst/>
          </a:prstGeom>
          <a:solidFill>
            <a:srgbClr val="99FF33">
              <a:alpha val="20000"/>
            </a:srgbClr>
          </a:solidFill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Source of underlying data:</a:t>
            </a:r>
          </a:p>
          <a:p>
            <a:pPr algn="ctr"/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uktradeinfo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1B9885-7135-9AE3-7C7E-A58C726F36C2}"/>
              </a:ext>
            </a:extLst>
          </p:cNvPr>
          <p:cNvSpPr txBox="1"/>
          <p:nvPr/>
        </p:nvSpPr>
        <p:spPr>
          <a:xfrm>
            <a:off x="1250730" y="4025462"/>
            <a:ext cx="143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UK exports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3B7B5B-33FB-36A2-3E1B-F6EE67C052C8}"/>
              </a:ext>
            </a:extLst>
          </p:cNvPr>
          <p:cNvSpPr txBox="1"/>
          <p:nvPr/>
        </p:nvSpPr>
        <p:spPr>
          <a:xfrm>
            <a:off x="1158308" y="399269"/>
            <a:ext cx="143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UK imports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352C8B-35D0-2F02-2157-20FE4D2869A8}"/>
              </a:ext>
            </a:extLst>
          </p:cNvPr>
          <p:cNvSpPr txBox="1"/>
          <p:nvPr/>
        </p:nvSpPr>
        <p:spPr>
          <a:xfrm>
            <a:off x="7451834" y="399269"/>
            <a:ext cx="143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UK imports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15C18E-05A7-1D5B-E2EA-A9E723D54607}"/>
              </a:ext>
            </a:extLst>
          </p:cNvPr>
          <p:cNvSpPr txBox="1"/>
          <p:nvPr/>
        </p:nvSpPr>
        <p:spPr>
          <a:xfrm>
            <a:off x="9092958" y="4394794"/>
            <a:ext cx="1439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UK exports</a:t>
            </a:r>
          </a:p>
          <a:p>
            <a:pPr algn="ctr"/>
            <a:r>
              <a:rPr lang="en-GB" b="1" i="1" dirty="0">
                <a:latin typeface="Arial" panose="020B0604020202020204" pitchFamily="34" charset="0"/>
                <a:cs typeface="Arial" panose="020B0604020202020204" pitchFamily="34" charset="0"/>
              </a:rPr>
              <a:t>negligible</a:t>
            </a:r>
          </a:p>
        </p:txBody>
      </p:sp>
    </p:spTree>
    <p:extLst>
      <p:ext uri="{BB962C8B-B14F-4D97-AF65-F5344CB8AC3E}">
        <p14:creationId xmlns:p14="http://schemas.microsoft.com/office/powerpoint/2010/main" val="1166156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BCC7432-8FED-C716-0B7A-CA7357BAB3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169" y="18268"/>
            <a:ext cx="6053831" cy="308738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13DEE06-097B-3E8B-8FE6-6792D5BA89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000" y="3744000"/>
            <a:ext cx="6057511" cy="307923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04FD2EB-46C1-A635-DD79-C32430129E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00" y="18000"/>
            <a:ext cx="6053831" cy="30873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2603E64-52BA-5097-6D6A-F7E706FCC5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00" y="3744000"/>
            <a:ext cx="6058037" cy="307476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350B6E9-B733-F554-CFCE-64F7C44C6406}"/>
              </a:ext>
            </a:extLst>
          </p:cNvPr>
          <p:cNvSpPr txBox="1"/>
          <p:nvPr/>
        </p:nvSpPr>
        <p:spPr>
          <a:xfrm>
            <a:off x="8383510" y="3055492"/>
            <a:ext cx="28588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EU-27 imports of LNG</a:t>
            </a:r>
          </a:p>
          <a:p>
            <a:pPr algn="ct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(data refers to the equivalent weight of gaseous natural gas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9CFFB90-5D75-97EF-D879-7189D08C6FC8}"/>
              </a:ext>
            </a:extLst>
          </p:cNvPr>
          <p:cNvSpPr txBox="1"/>
          <p:nvPr/>
        </p:nvSpPr>
        <p:spPr>
          <a:xfrm>
            <a:off x="1615508" y="3097669"/>
            <a:ext cx="28588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EU-27 imports of gaseous natural gas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F3468AF-6CC1-91EC-1C5B-CAF1D2E20891}"/>
              </a:ext>
            </a:extLst>
          </p:cNvPr>
          <p:cNvSpPr txBox="1"/>
          <p:nvPr/>
        </p:nvSpPr>
        <p:spPr>
          <a:xfrm>
            <a:off x="6084000" y="18000"/>
            <a:ext cx="36000" cy="6822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4399CB6-D2C8-83F5-A729-ABDA9BEC3C5B}"/>
              </a:ext>
            </a:extLst>
          </p:cNvPr>
          <p:cNvSpPr txBox="1"/>
          <p:nvPr/>
        </p:nvSpPr>
        <p:spPr>
          <a:xfrm>
            <a:off x="4782207" y="3105380"/>
            <a:ext cx="2669627" cy="584775"/>
          </a:xfrm>
          <a:prstGeom prst="rect">
            <a:avLst/>
          </a:prstGeom>
          <a:solidFill>
            <a:srgbClr val="99FF33">
              <a:alpha val="20000"/>
            </a:srgbClr>
          </a:solidFill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Source of underlying data:</a:t>
            </a:r>
          </a:p>
          <a:p>
            <a:pPr algn="ctr"/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Eurostat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1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1058</TotalTime>
  <Words>61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-</dc:creator>
  <cp:lastModifiedBy>-</cp:lastModifiedBy>
  <cp:revision>4</cp:revision>
  <dcterms:created xsi:type="dcterms:W3CDTF">2026-03-27T19:19:14Z</dcterms:created>
  <dcterms:modified xsi:type="dcterms:W3CDTF">2026-03-28T21:34:42Z</dcterms:modified>
</cp:coreProperties>
</file>